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4" r:id="rId6"/>
    <p:sldId id="262" r:id="rId7"/>
    <p:sldId id="259" r:id="rId8"/>
    <p:sldId id="261" r:id="rId9"/>
    <p:sldId id="263" r:id="rId10"/>
    <p:sldId id="265" r:id="rId11"/>
    <p:sldId id="266" r:id="rId12"/>
    <p:sldId id="285" r:id="rId13"/>
    <p:sldId id="269" r:id="rId14"/>
    <p:sldId id="284" r:id="rId15"/>
    <p:sldId id="272" r:id="rId16"/>
    <p:sldId id="271" r:id="rId17"/>
    <p:sldId id="276" r:id="rId18"/>
    <p:sldId id="283" r:id="rId19"/>
    <p:sldId id="273" r:id="rId20"/>
    <p:sldId id="270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6" r:id="rId30"/>
    <p:sldId id="287" r:id="rId31"/>
    <p:sldId id="268" r:id="rId3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3"/>
    <p:restoredTop sz="94720"/>
  </p:normalViewPr>
  <p:slideViewPr>
    <p:cSldViewPr snapToGrid="0" showGuides="1">
      <p:cViewPr>
        <p:scale>
          <a:sx n="195" d="100"/>
          <a:sy n="195" d="100"/>
        </p:scale>
        <p:origin x="1320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6T01:24:55.528"/>
    </inkml:context>
    <inkml:brush xml:id="br0">
      <inkml:brushProperty name="width" value="0.3" units="cm"/>
      <inkml:brushProperty name="height" value="0.6" units="cm"/>
      <inkml:brushProperty name="color" value="#FF00F4"/>
      <inkml:brushProperty name="tip" value="rectangle"/>
      <inkml:brushProperty name="rasterOp" value="maskPen"/>
    </inkml:brush>
  </inkml:definitions>
  <inkml:trace contextRef="#ctx0" brushRef="#br0">14 123,'96'-1,"0"0,0 1,-6-2,3 0,2-1,1 0,-12 1,3 0,0 1,-1-1,-3-1,8 1,-1-1,-4 1,-9-1,26-2,-20 1,-20 1,-9 1,42-2,-34 3,2-1,0 1,-3 0,29-1,-33 4,-12 0,11 0,3 0,-1-1,-17 0,-18 0,-6 0,3 1,13 0,8 0,6 0,-2-1,4 2,-2-1,-8 1,-8-1,-13-1,-4 0,3 2,-1-2,2 3,-3-1,1-1,2 0,0 1,-2-1,-73 13,-5-4,-2-1,-6 0,12-3,1-2,3 0,1-1,-40 1,-4 0,14 0,9-1,10 0,-1-1,-19 1,30-2,-2-1,-7 1,0-1,3 0,-2-1,-23 1,-5 0,-9 0,0 0,1 0,1 0,10-1,6 0,27 0,4 0,-31 2,8 0,3 0,16-1,14-1,9 0,0 0,-7 0,-6 0,0 0,10 0,9 0,7 0,-2 0,-4 0,4 0,-4 0,-2 1,2 0,-4 0,8 0,2-2,-1-1,7-4,4-24,7 1,5-18,5 15,0 11,-1 9,13 4,25-4,32-1,-25 7,3 1,4 2,1 1,-3 1,-1 2,-1-1,0 1,8 1,3 0,18 1,4 1,6 0,0 0,-6 0,-5 0,-17-1,-8 0,13 3,-10-1,7 2,11 2,16 2,-1 0,-17-1,-16-2,-11-1,3-1,3 1,-2-1,-11-1,-7 0,-2-1,8 3,23 2,19 0,1-2,-18-1,-22-1,-14 2,0 0,2 0,5-1,1-1,-3 0,-9-2,-7 1,-2 0,-4 0,-105 1,25-3,-7 0,0-1,-8 0,3 0,-23 0,5 0,17-1,5 0,14 0,1 0,-5-1,-3 0,-16-1,-6 1,18 0,-3 0,-1 0,-2 0,-2 0,1 0,-1 1,1 0,-2 0,-3 0,-1 0,2-1,2 1,1-1,1 0,7 0,0-1,4 0,-18-2,6-1,18 0,5-1,-22-4,23 4,29 2,117-11,3 0,-35 7,9-1,1 0,2 1,1 1,2 0,11-2,3 1,2 0,6 0,1 0,0 0,-3 0,0 1,-2 0,-8 1,-2 0,-1 1,-3 1,0 1,-2 0,-5 1,-1 1,-1 0,27-1,-4 2,-20-1,-6 0,-15 1,-3-1,46-2,-15-1,-13 2,-46-2,-60 3,-24 0,13 0,-3 0,-41 1,-4 1,21 2,5 0,8 1,5-1,-28 3,51-3,35-1,49 2,9-1,10 0,21 0,4-1,3 0,-2 0,-16-2,-7 1,11-1,-36 1,-6 2,-10 0,-5 0,-8 0,-9 4,1 8,-17 4,-35 9,-6-13,-8-4,-19 1,-7-3,17-3,-3-2,0 0,0-1,0-2,2 0,-24-1,4 0,9 0,3 0,17 0,3 0,6 0,0 0,-49 0,5 0,2 0,19 0,28 0,26 0,14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8T22:49:08.334"/>
    </inkml:context>
    <inkml:brush xml:id="br0">
      <inkml:brushProperty name="width" value="0.3" units="cm"/>
      <inkml:brushProperty name="height" value="0.6" units="cm"/>
      <inkml:brushProperty name="color" value="#FF00F4"/>
      <inkml:brushProperty name="tip" value="rectangle"/>
      <inkml:brushProperty name="rasterOp" value="maskPen"/>
    </inkml:brush>
  </inkml:definitions>
  <inkml:trace contextRef="#ctx0" brushRef="#br0">267 204,'51'0,"0"0,7 0,1 0,2 0,3 0,23 0,5 0,7 0,1 0,-3 0,-2 0,-5 0,-4 0,-23 0,-2 0,-5 0,-1-1,-4-1,-2 0,40-4,-15-1,-17 1,-16 1,-15 1,-6 2,-4 0,-2 2,4 0,-3-1,-69-7,2 3,-12 0,-7 2,10 1,-2 2,-20 0,-6 0,-7 0,0 0,0-1,2-1,10 1,5-1,21 1,4-1,-25-2,22 1,16-1,14-2,10 1,4-1,-7-1,0 4,-10-3,1 3,-6 0,-3 0,0 0,0-2,6 1,6 2,10 0,98-6,-4-2,4 2,7 2,-17 1,2 1,-9 2,4 1,1 0,5 1,3 0,-1 0,1 0,-1 0,0 0,-7-1,-1 1,-5-2,3 1,-7-1,18-3,-38 0,-33 3,-60 1,-2 1,4 0,-3 0,4 0,-3 0,-12 0,-3 0,-13 2,-2 2,-4 0,0 2,-1 2,2 1,8 0,3 1,12-2,4-1,-34 3,33-5,21-3,10-2,1 0,-2 0,-5 0,-5 0,-8 2,-8 0,-5 3,0 1,14 1,16 0,15 0,72-1,-11-3,7-1,6-1,-9-1,2 0,8 0,6 0,31 3,6 2,-28-1,1 0,1 1,-1 1,1 1,-2 0,-3 0,-1 0,-6 0,4 0,-6 0,35 3,-33-5,-26-3,-21 0,-8-2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9D4E0-8E32-B84A-984A-E2B0205115E0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5ED0A-690A-E048-BA26-EB7FA187802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820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5ED0A-690A-E048-BA26-EB7FA1878025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583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7CA1-EE29-64EC-734B-921F75D1E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4ADD-E671-70F6-17AF-16C52AE55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1556F-EB08-08E1-7D20-E91F90FF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5088F-D47B-2632-8B60-34E270B1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4F4C0-8258-F619-43CD-909FF5BC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109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3A5B-A794-8703-6FCE-BD4302ED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2D7BF-B2BE-F542-AFEB-072F68354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5517D-1E52-B8B0-B498-DBF79B59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0E1C-0D70-348A-D3A4-0238B69F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2A16C-A69E-A500-5513-5AF5673D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206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CF859D-FCD9-C5A0-C802-035AEABF4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B7C0D-2870-46AF-9D4A-41B0C6C73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397F-4A0D-5510-98CA-F80485F5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8B603-A304-6F4E-A651-8DCFDDAC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AB609-B234-3B62-A1B4-F03B2AEC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968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129D-4678-3684-A2C7-BC4F612D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22EC-BABC-3B1D-DE0D-26662D9E3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A94DB-A115-3738-2014-763BAFCE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A975C-61C7-CF7D-B5F8-2F9FB5EC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5697B-171F-70A7-8DE8-162400E9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815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479-5681-DC65-69F2-B0CAEBAB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35E63-CAC7-399B-00AA-87610C063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EB799-DED5-525E-7C8C-B7EE8DB4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7A1B4-AA43-4C2E-5325-7D827E11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1CDBC-00A9-EFD1-D7DF-DC48B921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783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D90E-C2C0-C7B9-5015-05A01459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8228F-E255-84ED-42F4-303631D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3E0F2-A6FA-BD52-DB15-3BDC809A0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C8284-5AF8-D665-B6D8-A27122FB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4091D-7458-21D9-3629-DE632B95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4B6E-A71A-2BA9-EB3D-05E7F077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917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CD38-8E51-AFB2-D0BE-2FD0D431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AA36E-74FA-D838-387D-574FA5202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46A54-4BC8-7D5A-6DD6-3AFB8D0D8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62466-42CA-A335-25F4-680A08B58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135E1-CD59-9D76-0976-042861EF1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F34C8-5595-4EC9-9C71-DF9417F6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10AC9-75AF-0C12-33F1-A813B0F6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52BD3-555E-FB8A-609E-2ED5B2EE6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461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8DBC-033A-91B1-A6EB-08B460EB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ED93F-FADA-C936-4379-26FABCA8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2A62D-F746-FAB1-B11B-2BE16732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4BF11-D349-0123-3AD6-3C484394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897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45B82-CAF2-B8AF-AC74-3D324A5A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AE327-28B7-413A-B887-A16ADF8A0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710E1-CD9C-987A-BD5B-7AC4D74C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750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F5C86-B221-D2BF-003E-38C353AE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B3E22-7DBA-87B9-9622-152E877B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09845-8DD7-D7E2-BCD2-2453AA628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24D8B-90FA-5CA5-4DC9-8A99C9F9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F04CE-8C53-B2C6-FA4F-D9E75922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27E73-6F75-014A-F08A-039EADCB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168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4F70-825E-1055-16E8-9373263F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40F9F-D1EB-8FDE-52ED-E298F4DB0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B7600-F4C9-54D4-ED5C-CC392BE0B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1605A-220E-3141-9813-3D67AD9A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CB992-867A-9766-81FA-93C6C0C9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4742C-4CBB-6BB4-63A7-0FF46802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613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60FF4-DB78-5A06-AAAF-1D37052D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224DF-F987-4ACD-0D76-D2C22524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14316-4C90-A8E9-1E13-8F04AC6EC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C86DA5-E93E-3C41-B626-7371ED24775E}" type="datetimeFigureOut">
              <a:rPr lang="en-CN" smtClean="0"/>
              <a:t>2025/12/1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0EAFE-CBD1-A17A-AD0B-48E7E130C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A2134-4556-BF5C-82E8-7CFC2BCD2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622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google.com/url?sa=i&amp;url=https%3A%2F%2Fwww.pngegg.com%2Fen%2Fpng-nolzf&amp;psig=AOvVaw0wERkdxUgV3J5ltohNng9g&amp;ust=1764457903567000&amp;source=images&amp;cd=vfe&amp;opi=89978449&amp;ved=0CBgQjhxqFwoTCKjO7oX8lZEDFQAAAAAdAAAAABA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fujiwaratko.sakura.ne.jp/infosci/xyz_e.html" TargetMode="External"/><Relationship Id="rId3" Type="http://schemas.openxmlformats.org/officeDocument/2006/relationships/hyperlink" Target="https://doi.org/10.3390/jof9050591" TargetMode="External"/><Relationship Id="rId7" Type="http://schemas.openxmlformats.org/officeDocument/2006/relationships/hyperlink" Target="https://doi.org/10.2352/ISSN.2169-4451.2000.16.1.art00033_2" TargetMode="External"/><Relationship Id="rId2" Type="http://schemas.openxmlformats.org/officeDocument/2006/relationships/hyperlink" Target="https://www.gutenberg.org/files/33504/33504-h/33504-h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hipster-color-science/a-beginners-guide-to-colorimetry-401f1830b65a" TargetMode="External"/><Relationship Id="rId5" Type="http://schemas.openxmlformats.org/officeDocument/2006/relationships/hyperlink" Target="https://doi.org/10.1080%2F713826267" TargetMode="External"/><Relationship Id="rId4" Type="http://schemas.openxmlformats.org/officeDocument/2006/relationships/hyperlink" Target="https://en.wikipedia.org/wiki/Doi_(identifier)" TargetMode="External"/><Relationship Id="rId9" Type="http://schemas.openxmlformats.org/officeDocument/2006/relationships/hyperlink" Target="https://en.wikipedia.org/wiki/MacAdam_ellips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C164-A687-7A82-7221-3DBAD2051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N" sz="5000" dirty="0">
                <a:latin typeface="Aptos" panose="020B0004020202020204" pitchFamily="34" charset="0"/>
                <a:cs typeface="Times New Roman" panose="02020603050405020304" pitchFamily="18" charset="0"/>
              </a:rPr>
              <a:t>Colorimetry and its application in i</a:t>
            </a:r>
            <a:r>
              <a:rPr lang="en-US" sz="5000" dirty="0">
                <a:latin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CN" sz="5000" dirty="0">
                <a:latin typeface="Aptos" panose="020B0004020202020204" pitchFamily="34" charset="0"/>
                <a:cs typeface="Times New Roman" panose="02020603050405020304" pitchFamily="18" charset="0"/>
              </a:rPr>
              <a:t>age denoising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ADFCC-F1CB-9AE5-8107-4875B7E8E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Aptos" panose="020B0004020202020204" pitchFamily="34" charset="0"/>
                <a:cs typeface="Times New Roman" panose="02020603050405020304" pitchFamily="18" charset="0"/>
              </a:rPr>
              <a:t>rom Newton to Riemann’s Geometric modeling</a:t>
            </a:r>
          </a:p>
        </p:txBody>
      </p:sp>
    </p:spTree>
    <p:extLst>
      <p:ext uri="{BB962C8B-B14F-4D97-AF65-F5344CB8AC3E}">
        <p14:creationId xmlns:p14="http://schemas.microsoft.com/office/powerpoint/2010/main" val="143220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4BB3-142D-AAAD-27D9-71D12D31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Cone Cells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DB41A-1B4C-E88E-6C32-DE006EDD67F6}"/>
              </a:ext>
            </a:extLst>
          </p:cNvPr>
          <p:cNvSpPr txBox="1"/>
          <p:nvPr/>
        </p:nvSpPr>
        <p:spPr>
          <a:xfrm>
            <a:off x="9045829" y="5589146"/>
            <a:ext cx="4603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</a:t>
            </a:r>
            <a:r>
              <a:rPr lang="en-CN" sz="700" dirty="0">
                <a:hlinkClick r:id="rId2"/>
              </a:rPr>
              <a:t>ource</a:t>
            </a:r>
            <a:endParaRPr lang="en-CN" sz="700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E773837C-660D-0E6D-EC0D-5D0B36A6B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20" y="3429000"/>
            <a:ext cx="3546880" cy="26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Anatomy of Fungal Eye: Fungal Photoreceptors and Signalling Mechanisms">
            <a:extLst>
              <a:ext uri="{FF2B5EF4-FFF2-40B4-BE49-F238E27FC236}">
                <a16:creationId xmlns:a16="http://schemas.microsoft.com/office/drawing/2014/main" id="{9A381E45-C93C-4BAA-E8BE-51587BF1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0" y="1690688"/>
            <a:ext cx="6277416" cy="31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24BBF-2344-A979-FA8D-98BDB9CE4F9D}"/>
              </a:ext>
            </a:extLst>
          </p:cNvPr>
          <p:cNvSpPr txBox="1"/>
          <p:nvPr/>
        </p:nvSpPr>
        <p:spPr>
          <a:xfrm>
            <a:off x="3081454" y="4982646"/>
            <a:ext cx="130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[4]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0F1C3-725B-9945-6639-5DB7F8EFADAC}"/>
              </a:ext>
            </a:extLst>
          </p:cNvPr>
          <p:cNvSpPr txBox="1"/>
          <p:nvPr/>
        </p:nvSpPr>
        <p:spPr>
          <a:xfrm>
            <a:off x="9276020" y="6308209"/>
            <a:ext cx="12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[5]</a:t>
            </a:r>
          </a:p>
        </p:txBody>
      </p:sp>
    </p:spTree>
    <p:extLst>
      <p:ext uri="{BB962C8B-B14F-4D97-AF65-F5344CB8AC3E}">
        <p14:creationId xmlns:p14="http://schemas.microsoft.com/office/powerpoint/2010/main" val="206602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1315D-8199-1976-DEB2-CC28DC56D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1" y="865414"/>
            <a:ext cx="5112929" cy="512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B8463-F1FC-D0DA-AEB2-5434A2F3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559" y="681068"/>
            <a:ext cx="3918217" cy="531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38A59-F5D0-46EC-2265-AB60A0C4C329}"/>
              </a:ext>
            </a:extLst>
          </p:cNvPr>
          <p:cNvSpPr txBox="1"/>
          <p:nvPr/>
        </p:nvSpPr>
        <p:spPr>
          <a:xfrm>
            <a:off x="2887721" y="6165669"/>
            <a:ext cx="130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[6]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37D4C-6116-4968-E40A-E058F8DE71B2}"/>
              </a:ext>
            </a:extLst>
          </p:cNvPr>
          <p:cNvSpPr txBox="1"/>
          <p:nvPr/>
        </p:nvSpPr>
        <p:spPr>
          <a:xfrm>
            <a:off x="8180853" y="6165669"/>
            <a:ext cx="130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[7] </a:t>
            </a:r>
          </a:p>
        </p:txBody>
      </p:sp>
    </p:spTree>
    <p:extLst>
      <p:ext uri="{BB962C8B-B14F-4D97-AF65-F5344CB8AC3E}">
        <p14:creationId xmlns:p14="http://schemas.microsoft.com/office/powerpoint/2010/main" val="156515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B6E0-F79E-B78D-D875-67B84A8D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C83D-A73E-1D0F-BBA4-6D16207A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5EA81-F29D-7095-0E16-323471EA1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2730500"/>
            <a:ext cx="3556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4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CF9CF2-5547-FA03-37D7-72C089D1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106" y="3363685"/>
            <a:ext cx="2236726" cy="2373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ADDF3-77C1-5DE2-D5F4-69892523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24" y="3267325"/>
            <a:ext cx="3609406" cy="2373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5E218-0032-DD7A-E3C6-0B23DA4C93EE}"/>
              </a:ext>
            </a:extLst>
          </p:cNvPr>
          <p:cNvSpPr txBox="1"/>
          <p:nvPr/>
        </p:nvSpPr>
        <p:spPr>
          <a:xfrm>
            <a:off x="5467430" y="5963195"/>
            <a:ext cx="12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[8]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4C212-3C9C-A088-D108-5A020BC0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024" y="1722899"/>
            <a:ext cx="35560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8E9C7-4F8C-7ABF-5071-32DD76B62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569" y="1989599"/>
            <a:ext cx="4495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8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DBB1CE8-5D4F-1D8D-E157-DF5530A93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111250"/>
            <a:ext cx="4191000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5D3E9-9E7E-A726-7BF0-CF4AA1915ABD}"/>
              </a:ext>
            </a:extLst>
          </p:cNvPr>
          <p:cNvSpPr txBox="1"/>
          <p:nvPr/>
        </p:nvSpPr>
        <p:spPr>
          <a:xfrm>
            <a:off x="5467430" y="5890441"/>
            <a:ext cx="12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[9]</a:t>
            </a:r>
          </a:p>
        </p:txBody>
      </p:sp>
    </p:spTree>
    <p:extLst>
      <p:ext uri="{BB962C8B-B14F-4D97-AF65-F5344CB8AC3E}">
        <p14:creationId xmlns:p14="http://schemas.microsoft.com/office/powerpoint/2010/main" val="144362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5A4A-6775-30BD-B3BA-57BAC3FF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Image denoise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801BD-178B-D193-6AE9-D97D3391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07" y="2892425"/>
            <a:ext cx="4327785" cy="1073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EA5F4-661C-CDB1-3AF3-2CEAE314A7D9}"/>
              </a:ext>
            </a:extLst>
          </p:cNvPr>
          <p:cNvSpPr txBox="1"/>
          <p:nvPr/>
        </p:nvSpPr>
        <p:spPr>
          <a:xfrm>
            <a:off x="1430298" y="4982646"/>
            <a:ext cx="933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Recover a clean image form the noisy observation, with reasonable </a:t>
            </a:r>
            <a:r>
              <a:rPr lang="en-CN" dirty="0">
                <a:solidFill>
                  <a:srgbClr val="FF0000"/>
                </a:solidFill>
              </a:rPr>
              <a:t>assumption on the noise </a:t>
            </a:r>
          </a:p>
        </p:txBody>
      </p:sp>
    </p:spTree>
    <p:extLst>
      <p:ext uri="{BB962C8B-B14F-4D97-AF65-F5344CB8AC3E}">
        <p14:creationId xmlns:p14="http://schemas.microsoft.com/office/powerpoint/2010/main" val="71059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A19E-F93B-E999-0498-1531895D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Bilateral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07675-B7F1-4F8D-7D8A-8B4CDC5D5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38" y="1690688"/>
            <a:ext cx="8865324" cy="358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85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3E12A-A9A9-E570-B457-A6A563D2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Experiement No.1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CBEEC-7CDD-4619-0B03-639A0C422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5234"/>
                <a:ext cx="612370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N" dirty="0"/>
                  <a:t>Given the original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𝑐𝑙𝑒𝑎𝑛</m:t>
                        </m:r>
                      </m:sub>
                    </m:sSub>
                  </m:oMath>
                </a14:m>
                <a:r>
                  <a:rPr lang="en-CN" dirty="0"/>
                  <a:t>: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A</a:t>
                </a:r>
                <a:r>
                  <a:rPr lang="en-CN" dirty="0"/>
                  <a:t>dding salts and pepers to the image;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D</a:t>
                </a:r>
                <a:r>
                  <a:rPr lang="en-CN" dirty="0"/>
                  <a:t>enoise using bilateral filter with Euclidean and </a:t>
                </a:r>
                <a:r>
                  <a:rPr lang="en-US" dirty="0" err="1"/>
                  <a:t>Manalanobis</a:t>
                </a:r>
                <a:r>
                  <a:rPr lang="en-CN" dirty="0"/>
                  <a:t> norm;</a:t>
                </a:r>
              </a:p>
              <a:p>
                <a:pPr marL="0" indent="0">
                  <a:buNone/>
                </a:pPr>
                <a:r>
                  <a:rPr lang="en-CN" dirty="0"/>
                  <a:t>- Compare the results.</a:t>
                </a:r>
              </a:p>
              <a:p>
                <a:pPr marL="0" indent="0">
                  <a:buNone/>
                </a:pPr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CBEEC-7CDD-4619-0B03-639A0C422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5234"/>
                <a:ext cx="6123709" cy="4351338"/>
              </a:xfrm>
              <a:blipFill>
                <a:blip r:embed="rId2"/>
                <a:stretch>
                  <a:fillRect l="-2070" t="-26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1765C84-5C86-A6E7-8A7E-B351CDAE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903" y="691428"/>
            <a:ext cx="3782074" cy="5042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18AEE-D47E-305F-A1F7-5D521F236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73" y="3813463"/>
            <a:ext cx="2100808" cy="2800063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F939943D-692A-AD04-DC05-B9CE27F22CBF}"/>
              </a:ext>
            </a:extLst>
          </p:cNvPr>
          <p:cNvSpPr/>
          <p:nvPr/>
        </p:nvSpPr>
        <p:spPr>
          <a:xfrm>
            <a:off x="8395085" y="3212810"/>
            <a:ext cx="373709" cy="552630"/>
          </a:xfrm>
          <a:prstGeom prst="frame">
            <a:avLst>
              <a:gd name="adj1" fmla="val 75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A88E0CBB-F350-4B1F-F851-F7DB0C8CE5EE}"/>
              </a:ext>
            </a:extLst>
          </p:cNvPr>
          <p:cNvSpPr/>
          <p:nvPr/>
        </p:nvSpPr>
        <p:spPr>
          <a:xfrm>
            <a:off x="9422573" y="3813462"/>
            <a:ext cx="2100808" cy="2800063"/>
          </a:xfrm>
          <a:prstGeom prst="frame">
            <a:avLst>
              <a:gd name="adj1" fmla="val 213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1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8C47-DC9B-7F93-7220-260F8F5E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Experiment Result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CCD872-E1D3-D4C4-B2BA-6246AEE25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933" y="1825625"/>
            <a:ext cx="327413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7BCA3-4D27-2DB5-6688-2480EC45F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010" y="1825625"/>
            <a:ext cx="3271790" cy="435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7E94C-AB6E-8695-6D55-50DA9024D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25623"/>
            <a:ext cx="3274135" cy="4351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C44573-D561-C8DB-A6F5-BD6E8CA119CD}"/>
              </a:ext>
            </a:extLst>
          </p:cNvPr>
          <p:cNvSpPr txBox="1"/>
          <p:nvPr/>
        </p:nvSpPr>
        <p:spPr>
          <a:xfrm>
            <a:off x="1470312" y="6308209"/>
            <a:ext cx="200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Noisy Observation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75B69-1B20-32D8-52C3-F441CD30C13F}"/>
              </a:ext>
            </a:extLst>
          </p:cNvPr>
          <p:cNvSpPr txBox="1"/>
          <p:nvPr/>
        </p:nvSpPr>
        <p:spPr>
          <a:xfrm>
            <a:off x="4403068" y="6308209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CN" dirty="0"/>
              <a:t>enoise with </a:t>
            </a:r>
            <a:r>
              <a:rPr lang="en-US" dirty="0" err="1"/>
              <a:t>Manalanobis</a:t>
            </a:r>
            <a:r>
              <a:rPr lang="en-US" dirty="0"/>
              <a:t> Norm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63979-1B6A-4A6C-7684-8603548CF974}"/>
              </a:ext>
            </a:extLst>
          </p:cNvPr>
          <p:cNvSpPr txBox="1"/>
          <p:nvPr/>
        </p:nvSpPr>
        <p:spPr>
          <a:xfrm>
            <a:off x="8549957" y="630820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CN" dirty="0"/>
              <a:t>enoise with </a:t>
            </a:r>
            <a:r>
              <a:rPr lang="en-US" dirty="0"/>
              <a:t>L2 Norm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4727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A89A-6342-E5B6-C7CB-D3000514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Experiement No.1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203E-623E-D304-07F9-09F4B127C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Introduce salts and pepers to the image</a:t>
            </a:r>
          </a:p>
        </p:txBody>
      </p:sp>
      <p:pic>
        <p:nvPicPr>
          <p:cNvPr id="4" name="Picture 3" descr="A long shot of a rocky shore&#10;&#10;AI-generated content may be incorrect.">
            <a:extLst>
              <a:ext uri="{FF2B5EF4-FFF2-40B4-BE49-F238E27FC236}">
                <a16:creationId xmlns:a16="http://schemas.microsoft.com/office/drawing/2014/main" id="{7B600E4E-2724-961D-1B2A-E36D714D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95" y="2519885"/>
            <a:ext cx="2742809" cy="36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lants in a pond&#10;&#10;AI-generated content may be incorrect.">
            <a:extLst>
              <a:ext uri="{FF2B5EF4-FFF2-40B4-BE49-F238E27FC236}">
                <a16:creationId xmlns:a16="http://schemas.microsoft.com/office/drawing/2014/main" id="{72FC8CE1-CF9B-812D-3470-77D9F3C0C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918946" y="1796399"/>
            <a:ext cx="4353601" cy="3265200"/>
          </a:xfrm>
        </p:spPr>
      </p:pic>
      <p:pic>
        <p:nvPicPr>
          <p:cNvPr id="7" name="Picture 6" descr="A body of water with rocks and trees&#10;&#10;AI-generated content may be incorrect.">
            <a:extLst>
              <a:ext uri="{FF2B5EF4-FFF2-40B4-BE49-F238E27FC236}">
                <a16:creationId xmlns:a16="http://schemas.microsoft.com/office/drawing/2014/main" id="{D93EFE01-AB24-ADBE-C58D-3E7B73A12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2812" y="1796400"/>
            <a:ext cx="4353600" cy="3265200"/>
          </a:xfrm>
          <a:prstGeom prst="rect">
            <a:avLst/>
          </a:prstGeom>
        </p:spPr>
      </p:pic>
      <p:pic>
        <p:nvPicPr>
          <p:cNvPr id="9" name="Picture 8" descr="A group of red paper with yellow flowers&#10;&#10;AI-generated content may be incorrect.">
            <a:extLst>
              <a:ext uri="{FF2B5EF4-FFF2-40B4-BE49-F238E27FC236}">
                <a16:creationId xmlns:a16="http://schemas.microsoft.com/office/drawing/2014/main" id="{06FAB0BE-66FF-0C78-BF90-3B01AD682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5081" y="1796400"/>
            <a:ext cx="4353600" cy="32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0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94DB0C-73BE-1BAA-5B15-46903DBB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67" y="1695007"/>
            <a:ext cx="2997016" cy="397299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10CCEA59-1119-17DF-5237-EE6FBD41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Problem arised!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38A46F0-CE8B-E08D-D406-E6F654EE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72" y="1695007"/>
            <a:ext cx="2992698" cy="39729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BF4531-0024-DD72-6CA0-BCE8EA01D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380" y="1690688"/>
            <a:ext cx="2992698" cy="397730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6FD3373-88B3-ADD1-6CC3-7812B189F6F4}"/>
              </a:ext>
            </a:extLst>
          </p:cNvPr>
          <p:cNvSpPr txBox="1"/>
          <p:nvPr/>
        </p:nvSpPr>
        <p:spPr>
          <a:xfrm>
            <a:off x="2249161" y="584248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Original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A3D393-CCA2-7B32-4604-18E8C4669E17}"/>
              </a:ext>
            </a:extLst>
          </p:cNvPr>
          <p:cNvSpPr txBox="1"/>
          <p:nvPr/>
        </p:nvSpPr>
        <p:spPr>
          <a:xfrm>
            <a:off x="5684445" y="5842483"/>
            <a:ext cx="82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Salted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EBD7E7-E2ED-BE04-E4D3-8BFD38A44729}"/>
              </a:ext>
            </a:extLst>
          </p:cNvPr>
          <p:cNvSpPr txBox="1"/>
          <p:nvPr/>
        </p:nvSpPr>
        <p:spPr>
          <a:xfrm>
            <a:off x="9041280" y="5842905"/>
            <a:ext cx="8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filtered</a:t>
            </a:r>
          </a:p>
        </p:txBody>
      </p:sp>
    </p:spTree>
    <p:extLst>
      <p:ext uri="{BB962C8B-B14F-4D97-AF65-F5344CB8AC3E}">
        <p14:creationId xmlns:p14="http://schemas.microsoft.com/office/powerpoint/2010/main" val="19586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0CFF4B-6664-405D-D6DC-4DA7314005F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/>
              <a:t>Problem arised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C392DC-29C2-A845-8F94-49A4A89498E4}"/>
              </a:ext>
            </a:extLst>
          </p:cNvPr>
          <p:cNvSpPr txBox="1">
            <a:spLocks/>
          </p:cNvSpPr>
          <p:nvPr/>
        </p:nvSpPr>
        <p:spPr>
          <a:xfrm>
            <a:off x="990600" y="19891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Introduce salts and pepers to the image</a:t>
            </a:r>
          </a:p>
          <a:p>
            <a:pPr lvl="1"/>
            <a:r>
              <a:rPr lang="en-US" dirty="0"/>
              <a:t>S</a:t>
            </a:r>
            <a:r>
              <a:rPr lang="en-CN" dirty="0"/>
              <a:t>alts have RBG value [1, 1, 1], and pepers are [0, 0, 0]. </a:t>
            </a:r>
          </a:p>
          <a:p>
            <a:pPr lvl="1"/>
            <a:r>
              <a:rPr lang="en-CN" dirty="0"/>
              <a:t>Salts and pepers are outliers!</a:t>
            </a:r>
          </a:p>
        </p:txBody>
      </p:sp>
    </p:spTree>
    <p:extLst>
      <p:ext uri="{BB962C8B-B14F-4D97-AF65-F5344CB8AC3E}">
        <p14:creationId xmlns:p14="http://schemas.microsoft.com/office/powerpoint/2010/main" val="210198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B334-E82A-7BA8-4631-04DADAF5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Experiemnt No. 2 and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51C03-A775-6BAB-8261-D12ABC990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52299"/>
              </a:xfrm>
            </p:spPr>
            <p:txBody>
              <a:bodyPr/>
              <a:lstStyle/>
              <a:p>
                <a:r>
                  <a:rPr lang="en-CN" dirty="0"/>
                  <a:t>The noise are going to sampled from Guassian distribution, with zero-mean and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51C03-A775-6BAB-8261-D12ABC990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52299"/>
              </a:xfrm>
              <a:blipFill>
                <a:blip r:embed="rId2"/>
                <a:stretch>
                  <a:fillRect l="-1086" t="-10526" b="-92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48AA8C-CB4C-8DFF-3176-6446D6FF6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126" y="3135670"/>
            <a:ext cx="2417748" cy="58665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7C2061-FC6F-379D-F283-AFC7CECC827A}"/>
              </a:ext>
            </a:extLst>
          </p:cNvPr>
          <p:cNvSpPr txBox="1">
            <a:spLocks/>
          </p:cNvSpPr>
          <p:nvPr/>
        </p:nvSpPr>
        <p:spPr>
          <a:xfrm>
            <a:off x="955876" y="4080076"/>
            <a:ext cx="10515600" cy="952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the norm induces a Riemannian metric on the color space is a </a:t>
            </a:r>
            <a:r>
              <a:rPr lang="en-US" dirty="0" err="1"/>
              <a:t>Manalanobis</a:t>
            </a:r>
            <a:r>
              <a:rPr lang="en-US" dirty="0"/>
              <a:t> norm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62C59-A26A-E71F-69C0-324557A8D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5167312"/>
            <a:ext cx="6654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6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E137-98A9-347C-9A0F-4FFE4CB8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Interpretation and Specialization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FE45-AFAF-0436-40AF-37A21D37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[Inter.] Image denoising is in fact Maximum A Posteriori (MAP) estimator for noisy image.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9E389-7BE1-3526-D50E-16AE8CC7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9145"/>
            <a:ext cx="7772400" cy="18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EBEE-E93C-B52E-3DBF-0FF30847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Interpretation and Specialization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2A91B-222F-69E5-ED67-BF99D60E1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[Spec.] When colors are statistically identical and independently distributed (iid), the </a:t>
                </a:r>
                <a:r>
                  <a:rPr lang="en-US" dirty="0" err="1"/>
                  <a:t>Manalanobis</a:t>
                </a:r>
                <a:r>
                  <a:rPr lang="en-US" dirty="0"/>
                  <a:t> </a:t>
                </a:r>
                <a:r>
                  <a:rPr lang="en-CN" dirty="0"/>
                  <a:t>norm in fact induces the Euclidean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dirty="0"/>
                  <a:t> metric.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2A91B-222F-69E5-ED67-BF99D60E1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EDCAD99-6F2E-BFB0-4650-7013B2FB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3" y="3238149"/>
            <a:ext cx="7772400" cy="22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40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AF2D-D22D-BF3A-98B9-712BE391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Numerical Stability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1911F-9B3F-EB43-2E9A-9E776A61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085" y="4739011"/>
            <a:ext cx="8207829" cy="1054209"/>
          </a:xfrm>
        </p:spPr>
        <p:txBody>
          <a:bodyPr/>
          <a:lstStyle/>
          <a:p>
            <a:pPr marL="0" indent="0">
              <a:buNone/>
            </a:pPr>
            <a:r>
              <a:rPr lang="en-CN" b="1" i="1" u="sng" dirty="0"/>
              <a:t>Question:</a:t>
            </a:r>
            <a:r>
              <a:rPr lang="en-CN" dirty="0"/>
              <a:t> Is all covariance matrix a pratical choice?</a:t>
            </a:r>
          </a:p>
          <a:p>
            <a:pPr marL="0" indent="0">
              <a:buNone/>
            </a:pPr>
            <a:r>
              <a:rPr lang="en-CN" dirty="0"/>
              <a:t>    </a:t>
            </a:r>
            <a:r>
              <a:rPr lang="en-CN" b="1" i="1" u="sng" dirty="0"/>
              <a:t>Answer:</a:t>
            </a:r>
            <a:r>
              <a:rPr lang="en-CN" i="1" dirty="0"/>
              <a:t> </a:t>
            </a:r>
            <a:r>
              <a:rPr lang="en-CN" dirty="0"/>
              <a:t>No. The condition of the matrix matters!</a:t>
            </a:r>
            <a:endParaRPr lang="en-CN" b="1" i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4A177D-39E7-0924-BF5F-0E14208B3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057" y="2951298"/>
            <a:ext cx="2139885" cy="10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0EEB-4714-DB63-DC39-80BC17CF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Ill-conditioned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E28C5-8C3E-D289-6623-B246F107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8001"/>
            <a:ext cx="7772400" cy="3121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0246E-9A32-B8B2-7F93-F423ADE9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5807075"/>
            <a:ext cx="226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5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2D12-3494-5D59-86BD-B86BAABB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Well-conditioned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13446-D739-3FBD-BC48-29D30C25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8586"/>
            <a:ext cx="7133897" cy="4110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0D1A1-955F-A426-EAD6-7CFD6332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392" y="5566322"/>
            <a:ext cx="1968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98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8707BC-91BE-4A9B-D1CC-E10D2F14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dirty="0"/>
              <a:t>Reflection on the inverse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3F1C7-7779-6146-5109-E7408099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74539"/>
            <a:ext cx="7772400" cy="27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3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DC7C-6822-5198-296B-01AC40E4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991" y="2766218"/>
            <a:ext cx="2532017" cy="1325563"/>
          </a:xfrm>
        </p:spPr>
        <p:txBody>
          <a:bodyPr/>
          <a:lstStyle/>
          <a:p>
            <a:r>
              <a:rPr lang="en-CN" dirty="0"/>
              <a:t>Question?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0680F-02CC-43F4-FA0A-36DB6EADD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3123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A group of plants in a pond&#10;&#10;AI-generated content may be incorrect.">
            <a:extLst>
              <a:ext uri="{FF2B5EF4-FFF2-40B4-BE49-F238E27FC236}">
                <a16:creationId xmlns:a16="http://schemas.microsoft.com/office/drawing/2014/main" id="{41CAFADC-6251-E9C1-50D8-88D08422A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3918946" y="1796399"/>
            <a:ext cx="4353601" cy="3265200"/>
          </a:xfrm>
        </p:spPr>
      </p:pic>
      <p:pic>
        <p:nvPicPr>
          <p:cNvPr id="14" name="Picture 13" descr="A body of water with rocks and trees&#10;&#10;AI-generated content may be incorrect.">
            <a:extLst>
              <a:ext uri="{FF2B5EF4-FFF2-40B4-BE49-F238E27FC236}">
                <a16:creationId xmlns:a16="http://schemas.microsoft.com/office/drawing/2014/main" id="{632727A5-07FB-10A3-0530-65F14B66174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400000">
            <a:off x="272812" y="1796400"/>
            <a:ext cx="4353600" cy="3265200"/>
          </a:xfrm>
          <a:prstGeom prst="rect">
            <a:avLst/>
          </a:prstGeom>
        </p:spPr>
      </p:pic>
      <p:pic>
        <p:nvPicPr>
          <p:cNvPr id="15" name="Picture 14" descr="A group of red paper with yellow flowers&#10;&#10;AI-generated content may be incorrect.">
            <a:extLst>
              <a:ext uri="{FF2B5EF4-FFF2-40B4-BE49-F238E27FC236}">
                <a16:creationId xmlns:a16="http://schemas.microsoft.com/office/drawing/2014/main" id="{DD79A5D0-3DD2-F6B5-638B-E015E02BE60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 rot="5400000">
            <a:off x="7565081" y="1796400"/>
            <a:ext cx="4353600" cy="32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16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F143-DB9C-F956-DDB1-F44354BB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94" y="2766218"/>
            <a:ext cx="5066211" cy="1325563"/>
          </a:xfrm>
        </p:spPr>
        <p:txBody>
          <a:bodyPr/>
          <a:lstStyle/>
          <a:p>
            <a:r>
              <a:rPr lang="en-CN" dirty="0"/>
              <a:t>Thank you very much!</a:t>
            </a:r>
          </a:p>
        </p:txBody>
      </p:sp>
    </p:spTree>
    <p:extLst>
      <p:ext uri="{BB962C8B-B14F-4D97-AF65-F5344CB8AC3E}">
        <p14:creationId xmlns:p14="http://schemas.microsoft.com/office/powerpoint/2010/main" val="3387936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65F5-0956-324D-55C3-38B2D968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326DD-59FB-4034-7B98-FF4E8FB62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Vos JJ. From lower to higher </a:t>
            </a:r>
            <a:r>
              <a:rPr lang="en-US" dirty="0" err="1"/>
              <a:t>colour</a:t>
            </a:r>
            <a:r>
              <a:rPr lang="en-US" dirty="0"/>
              <a:t> metrics: a historical account. Clin Exp </a:t>
            </a:r>
            <a:r>
              <a:rPr lang="en-US" dirty="0" err="1"/>
              <a:t>Optom</a:t>
            </a:r>
            <a:r>
              <a:rPr lang="en-US" dirty="0"/>
              <a:t>. 2006 Nov;89(6):348-60. </a:t>
            </a:r>
            <a:r>
              <a:rPr lang="en-US" dirty="0" err="1"/>
              <a:t>doi</a:t>
            </a:r>
            <a:r>
              <a:rPr lang="en-US" dirty="0"/>
              <a:t>: 10.1111/j.1444-0938.2006.00091.x. PMID: 17026602.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The Project Gutenberg eBook of Opticks:, by Sir Isaac Newton, Knt.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Britannica Editors. "spectrum." Encyclopedia Britannica, February 21, 2025. https://</a:t>
            </a:r>
            <a:r>
              <a:rPr lang="en-US" dirty="0" err="1"/>
              <a:t>www.britannica.com</a:t>
            </a:r>
            <a:r>
              <a:rPr lang="en-US" dirty="0"/>
              <a:t>/science/spectrum.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Bayram, Özlem Sarikaya, and Özgür Bayram. 2023. "An Anatomy of Fungal Eye: Fungal Photoreceptors and </a:t>
            </a:r>
            <a:r>
              <a:rPr lang="en-US" dirty="0" err="1"/>
              <a:t>Signalling</a:t>
            </a:r>
            <a:r>
              <a:rPr lang="en-US" dirty="0"/>
              <a:t> Mechanisms" </a:t>
            </a:r>
            <a:r>
              <a:rPr lang="en-US" i="1" dirty="0"/>
              <a:t>Journal of Fungi</a:t>
            </a:r>
            <a:r>
              <a:rPr lang="en-US" dirty="0"/>
              <a:t> 9, no. 5: 591. </a:t>
            </a:r>
            <a:r>
              <a:rPr lang="en-US" dirty="0">
                <a:hlinkClick r:id="rId3"/>
              </a:rPr>
              <a:t>https://doi.org/10.3390/jof9050591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Stiles, WS; Burch, JM (1959). "NPL </a:t>
            </a:r>
            <a:r>
              <a:rPr lang="en-US" dirty="0" err="1"/>
              <a:t>colour</a:t>
            </a:r>
            <a:r>
              <a:rPr lang="en-US" dirty="0"/>
              <a:t>-matching investigation: final report". </a:t>
            </a:r>
            <a:r>
              <a:rPr lang="en-US" i="1" dirty="0" err="1"/>
              <a:t>Optica</a:t>
            </a:r>
            <a:r>
              <a:rPr lang="en-US" i="1" dirty="0"/>
              <a:t> Acta</a:t>
            </a:r>
            <a:r>
              <a:rPr lang="en-US" dirty="0"/>
              <a:t>. </a:t>
            </a:r>
            <a:r>
              <a:rPr lang="en-US" b="1" dirty="0"/>
              <a:t>6</a:t>
            </a:r>
            <a:r>
              <a:rPr lang="en-US" dirty="0"/>
              <a:t>. </a:t>
            </a:r>
            <a:r>
              <a:rPr lang="en-US" dirty="0">
                <a:hlinkClick r:id="rId4" tooltip="Doi (identifier)"/>
              </a:rPr>
              <a:t>doi</a:t>
            </a:r>
            <a:r>
              <a:rPr lang="en-US" dirty="0"/>
              <a:t>:</a:t>
            </a:r>
            <a:r>
              <a:rPr lang="en-US" u="sng" dirty="0">
                <a:hlinkClick r:id="rId5"/>
              </a:rPr>
              <a:t>10.1080/713826267</a:t>
            </a:r>
            <a:r>
              <a:rPr lang="en-US" u="sng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6"/>
              </a:rPr>
              <a:t>A Beginner’s Guide to (CIE) Colorimetry | by Chandler Abraham | Color and Imaging | Medium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Yoshi Ohno, "CIE Fundamentals for Color Measurements"  in </a:t>
            </a:r>
            <a:r>
              <a:rPr lang="en-US" i="1" dirty="0"/>
              <a:t>Proc. IS&amp;T Int'l Conf. on Digital Printing Technologies (NIP16)</a:t>
            </a:r>
            <a:r>
              <a:rPr lang="en-US" dirty="0"/>
              <a:t>,  2000,  pp 540 - 545, </a:t>
            </a:r>
            <a:r>
              <a:rPr lang="en-US" dirty="0">
                <a:hlinkClick r:id="rId7"/>
              </a:rPr>
              <a:t> https://doi.org/10.2352/ISSN.2169-4451.2000.16.1.art00033_2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8"/>
              </a:rPr>
              <a:t>XYZ color system and color spaces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9"/>
              </a:rPr>
              <a:t>MacAdam ellipse - Wikipedia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u="sn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1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26AE03-FE53-304E-009B-9764C29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962" y="1296458"/>
            <a:ext cx="3380076" cy="42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178B-1A16-61ED-7105-271B3652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118"/>
            <a:ext cx="10515600" cy="1325563"/>
          </a:xfrm>
        </p:spPr>
        <p:txBody>
          <a:bodyPr/>
          <a:lstStyle/>
          <a:p>
            <a:pPr algn="ctr"/>
            <a:r>
              <a:rPr lang="en-CN" dirty="0">
                <a:latin typeface="Aptos" panose="020B0004020202020204" pitchFamily="34" charset="0"/>
                <a:cs typeface="Times New Roman" panose="02020603050405020304" pitchFamily="18" charset="0"/>
              </a:rPr>
              <a:t>Early</a:t>
            </a:r>
            <a:r>
              <a:rPr lang="zh-CN" altLang="en-US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  <a:cs typeface="Times New Roman" panose="02020603050405020304" pitchFamily="18" charset="0"/>
              </a:rPr>
              <a:t>Color model: Newton’s Idea</a:t>
            </a:r>
            <a:endParaRPr lang="en-CN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0EE1A-2843-4534-C28E-F9F02DE0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962" y="1962150"/>
            <a:ext cx="3380076" cy="42650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C7E30A-9F22-AFBB-6411-0818D324B80F}"/>
                  </a:ext>
                </a:extLst>
              </p14:cNvPr>
              <p14:cNvContentPartPr/>
              <p14:nvPr/>
            </p14:nvContentPartPr>
            <p14:xfrm>
              <a:off x="5949420" y="5957430"/>
              <a:ext cx="1103400" cy="9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C7E30A-9F22-AFBB-6411-0818D324B8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5780" y="5849430"/>
                <a:ext cx="1211040" cy="3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34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5D9D-936C-E802-A0A1-6A95B763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997BE-0F7E-031E-7741-F1F4FE08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4B633-8FDB-B7B3-CD17-39145170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971550"/>
            <a:ext cx="5219700" cy="491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D805D-CE40-A94C-0999-A882AD5F1BDA}"/>
              </a:ext>
            </a:extLst>
          </p:cNvPr>
          <p:cNvSpPr txBox="1"/>
          <p:nvPr/>
        </p:nvSpPr>
        <p:spPr>
          <a:xfrm>
            <a:off x="5367986" y="6021387"/>
            <a:ext cx="130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[2] </a:t>
            </a:r>
          </a:p>
        </p:txBody>
      </p:sp>
    </p:spTree>
    <p:extLst>
      <p:ext uri="{BB962C8B-B14F-4D97-AF65-F5344CB8AC3E}">
        <p14:creationId xmlns:p14="http://schemas.microsoft.com/office/powerpoint/2010/main" val="147366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E2373087-1A59-381A-33E8-629D8F86D2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93096" cy="26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030" name="Picture 6" descr="Spectrum | Definition, Examples, &amp; Facts | Britannica">
            <a:extLst>
              <a:ext uri="{FF2B5EF4-FFF2-40B4-BE49-F238E27FC236}">
                <a16:creationId xmlns:a16="http://schemas.microsoft.com/office/drawing/2014/main" id="{A5830F3D-3838-1E04-3BA0-4E34D6E2D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1" y="4025900"/>
            <a:ext cx="6096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B8D3D8-F246-D0F6-4E47-02EEF39EF290}"/>
              </a:ext>
            </a:extLst>
          </p:cNvPr>
          <p:cNvSpPr txBox="1"/>
          <p:nvPr/>
        </p:nvSpPr>
        <p:spPr>
          <a:xfrm>
            <a:off x="6375401" y="2967335"/>
            <a:ext cx="540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ptos" panose="020B0004020202020204" pitchFamily="34" charset="0"/>
                <a:cs typeface="Times New Roman" panose="02020603050405020304" pitchFamily="18" charset="0"/>
              </a:rPr>
              <a:t>Idea</a:t>
            </a:r>
          </a:p>
          <a:p>
            <a:pPr marL="285750" indent="-285750">
              <a:buFontTx/>
              <a:buChar char="-"/>
            </a:pPr>
            <a:r>
              <a:rPr lang="en-CN" dirty="0">
                <a:latin typeface="Aptos" panose="020B0004020202020204" pitchFamily="34" charset="0"/>
                <a:cs typeface="Times New Roman" panose="02020603050405020304" pitchFamily="18" charset="0"/>
              </a:rPr>
              <a:t>Principle colors = seven-note muical scale</a:t>
            </a:r>
          </a:p>
          <a:p>
            <a:pPr marL="285750" indent="-285750">
              <a:buFontTx/>
              <a:buChar char="-"/>
            </a:pPr>
            <a:r>
              <a:rPr lang="en-CN" dirty="0">
                <a:latin typeface="Aptos" panose="020B0004020202020204" pitchFamily="34" charset="0"/>
                <a:cs typeface="Times New Roman" panose="02020603050405020304" pitchFamily="18" charset="0"/>
              </a:rPr>
              <a:t>Color mixing = finding barycenter of “color circles”</a:t>
            </a:r>
          </a:p>
        </p:txBody>
      </p:sp>
      <p:pic>
        <p:nvPicPr>
          <p:cNvPr id="22" name="Picture 21" descr="A circle with a color wheel&#10;&#10;AI-generated content may be incorrect.">
            <a:extLst>
              <a:ext uri="{FF2B5EF4-FFF2-40B4-BE49-F238E27FC236}">
                <a16:creationId xmlns:a16="http://schemas.microsoft.com/office/drawing/2014/main" id="{59C98283-259F-DA6B-E931-4D19C879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457200"/>
            <a:ext cx="3441700" cy="3441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EFECA-BE25-BD8A-491E-B9EE54A9F5A6}"/>
              </a:ext>
            </a:extLst>
          </p:cNvPr>
          <p:cNvSpPr txBox="1"/>
          <p:nvPr/>
        </p:nvSpPr>
        <p:spPr>
          <a:xfrm>
            <a:off x="2698831" y="6216134"/>
            <a:ext cx="12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[3]</a:t>
            </a:r>
          </a:p>
        </p:txBody>
      </p:sp>
    </p:spTree>
    <p:extLst>
      <p:ext uri="{BB962C8B-B14F-4D97-AF65-F5344CB8AC3E}">
        <p14:creationId xmlns:p14="http://schemas.microsoft.com/office/powerpoint/2010/main" val="313669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CEAA56-6621-4521-7672-AA195F8C6C9A}"/>
              </a:ext>
            </a:extLst>
          </p:cNvPr>
          <p:cNvSpPr txBox="1"/>
          <p:nvPr/>
        </p:nvSpPr>
        <p:spPr>
          <a:xfrm>
            <a:off x="6845808" y="2825571"/>
            <a:ext cx="4866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Aptos" panose="020B0004020202020204" pitchFamily="34" charset="0"/>
                <a:cs typeface="Times New Roman" panose="02020603050405020304" pitchFamily="18" charset="0"/>
              </a:rPr>
              <a:t>Problem:</a:t>
            </a:r>
          </a:p>
          <a:p>
            <a:pPr marL="285750" indent="-285750">
              <a:buFontTx/>
              <a:buChar char="-"/>
            </a:pPr>
            <a:r>
              <a:rPr lang="en-CN" dirty="0">
                <a:latin typeface="Aptos" panose="020B0004020202020204" pitchFamily="34" charset="0"/>
                <a:cs typeface="Times New Roman" panose="02020603050405020304" pitchFamily="18" charset="0"/>
              </a:rPr>
              <a:t>Lack of solid physics &amp; biological support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Purple (violet) does not exist in the spectrum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Missing coordinate systems</a:t>
            </a:r>
          </a:p>
        </p:txBody>
      </p:sp>
      <p:pic>
        <p:nvPicPr>
          <p:cNvPr id="10" name="Picture 6" descr="Spectrum | Definition, Examples, &amp; Facts | Britannica">
            <a:extLst>
              <a:ext uri="{FF2B5EF4-FFF2-40B4-BE49-F238E27FC236}">
                <a16:creationId xmlns:a16="http://schemas.microsoft.com/office/drawing/2014/main" id="{691317EC-952F-AFF4-C831-B2787560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1" y="4025900"/>
            <a:ext cx="6096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ircle with a color wheel&#10;&#10;AI-generated content may be incorrect.">
            <a:extLst>
              <a:ext uri="{FF2B5EF4-FFF2-40B4-BE49-F238E27FC236}">
                <a16:creationId xmlns:a16="http://schemas.microsoft.com/office/drawing/2014/main" id="{48438669-8F03-ED03-0710-FC845CD0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457200"/>
            <a:ext cx="3441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3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5126-6F0A-C9CB-A053-BD7DB519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Slightly Advance: Helmholtz’s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EC20-8BC3-391B-D1D9-682E71D5E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22268-A6F6-D26F-FB0A-69E7FF73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962" y="1911880"/>
            <a:ext cx="3380076" cy="42650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87EF7B-0615-04B9-255B-FADED36B49FB}"/>
                  </a:ext>
                </a:extLst>
              </p14:cNvPr>
              <p14:cNvContentPartPr/>
              <p14:nvPr/>
            </p14:nvContentPartPr>
            <p14:xfrm>
              <a:off x="5756793" y="5165113"/>
              <a:ext cx="742320" cy="8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87EF7B-0615-04B9-255B-FADED36B4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2793" y="5057473"/>
                <a:ext cx="84996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1173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3812</TotalTime>
  <Words>593</Words>
  <Application>Microsoft Macintosh PowerPoint</Application>
  <PresentationFormat>Widescreen</PresentationFormat>
  <Paragraphs>71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Office Theme</vt:lpstr>
      <vt:lpstr>Colorimetry and its application in image denoising </vt:lpstr>
      <vt:lpstr>PowerPoint Presentation</vt:lpstr>
      <vt:lpstr>PowerPoint Presentation</vt:lpstr>
      <vt:lpstr>PowerPoint Presentation</vt:lpstr>
      <vt:lpstr>Early Color model: Newton’s Idea</vt:lpstr>
      <vt:lpstr>PowerPoint Presentation</vt:lpstr>
      <vt:lpstr>PowerPoint Presentation</vt:lpstr>
      <vt:lpstr>PowerPoint Presentation</vt:lpstr>
      <vt:lpstr>Slightly Advance: Helmholtz’s Model</vt:lpstr>
      <vt:lpstr>Cone Cells</vt:lpstr>
      <vt:lpstr>PowerPoint Presentation</vt:lpstr>
      <vt:lpstr>PowerPoint Presentation</vt:lpstr>
      <vt:lpstr>PowerPoint Presentation</vt:lpstr>
      <vt:lpstr>PowerPoint Presentation</vt:lpstr>
      <vt:lpstr>Image denoise</vt:lpstr>
      <vt:lpstr>Bilateral filter</vt:lpstr>
      <vt:lpstr>Experiement No.1</vt:lpstr>
      <vt:lpstr>Experiment Result</vt:lpstr>
      <vt:lpstr>Experiement No.1</vt:lpstr>
      <vt:lpstr>Problem arised!</vt:lpstr>
      <vt:lpstr>PowerPoint Presentation</vt:lpstr>
      <vt:lpstr>Experiemnt No. 2 and 3</vt:lpstr>
      <vt:lpstr>Interpretation and Specialization</vt:lpstr>
      <vt:lpstr>Interpretation and Specialization</vt:lpstr>
      <vt:lpstr>Numerical Stability Concerns</vt:lpstr>
      <vt:lpstr>Ill-conditioned matrix</vt:lpstr>
      <vt:lpstr>Well-conditioned matrix</vt:lpstr>
      <vt:lpstr>Reflection on the inverse </vt:lpstr>
      <vt:lpstr>Question? </vt:lpstr>
      <vt:lpstr>Thank you very much!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 Lu</dc:creator>
  <cp:lastModifiedBy>Bill Lu</cp:lastModifiedBy>
  <cp:revision>10</cp:revision>
  <dcterms:created xsi:type="dcterms:W3CDTF">2025-11-26T00:13:20Z</dcterms:created>
  <dcterms:modified xsi:type="dcterms:W3CDTF">2025-12-02T04:10:32Z</dcterms:modified>
</cp:coreProperties>
</file>